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57" r:id="rId2"/>
    <p:sldId id="272" r:id="rId3"/>
    <p:sldId id="259" r:id="rId4"/>
    <p:sldId id="274" r:id="rId5"/>
    <p:sldId id="273" r:id="rId6"/>
    <p:sldId id="275" r:id="rId7"/>
    <p:sldId id="269" r:id="rId8"/>
    <p:sldId id="264" r:id="rId9"/>
    <p:sldId id="267" r:id="rId10"/>
    <p:sldId id="268" r:id="rId11"/>
    <p:sldId id="263" r:id="rId12"/>
    <p:sldId id="266"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492"/>
    <p:restoredTop sz="86941"/>
  </p:normalViewPr>
  <p:slideViewPr>
    <p:cSldViewPr snapToGrid="0" snapToObjects="1">
      <p:cViewPr varScale="1">
        <p:scale>
          <a:sx n="121" d="100"/>
          <a:sy n="121" d="100"/>
        </p:scale>
        <p:origin x="189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35B852-0A30-BC4D-AFFC-22B81E898FB6}" type="datetimeFigureOut">
              <a:rPr lang="en-US" smtClean="0"/>
              <a:t>10/31/21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604130-086E-5442-A3F9-9ADCD25EA3FD}" type="slidenum">
              <a:rPr lang="en-US" smtClean="0"/>
              <a:t>‹#›</a:t>
            </a:fld>
            <a:endParaRPr lang="en-US"/>
          </a:p>
        </p:txBody>
      </p:sp>
    </p:spTree>
    <p:extLst>
      <p:ext uri="{BB962C8B-B14F-4D97-AF65-F5344CB8AC3E}">
        <p14:creationId xmlns:p14="http://schemas.microsoft.com/office/powerpoint/2010/main" val="2750693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a:t>
            </a:r>
          </a:p>
          <a:p>
            <a:pPr marL="171450" indent="-171450">
              <a:buFont typeface="Arial" panose="020B0604020202020204" pitchFamily="34" charset="0"/>
              <a:buChar char="•"/>
            </a:pPr>
            <a:r>
              <a:rPr lang="en-US" dirty="0"/>
              <a:t>See https://</a:t>
            </a:r>
            <a:r>
              <a:rPr lang="en-US" dirty="0" err="1"/>
              <a:t>provost.rpi.edu</a:t>
            </a:r>
            <a:r>
              <a:rPr lang="en-US" dirty="0"/>
              <a:t>/learning-assessment/learning-outcomes-lo for guidance on writing learning outcomes.</a:t>
            </a:r>
          </a:p>
          <a:p>
            <a:pPr marL="171450" indent="-171450">
              <a:buFont typeface="Arial" panose="020B0604020202020204" pitchFamily="34" charset="0"/>
              <a:buChar char="•"/>
            </a:pPr>
            <a:r>
              <a:rPr lang="en-US" dirty="0"/>
              <a:t>In general, courses have 3-5 learning outcomes.  More than five is fine but keep in mind that each learning outcome must be assessed.</a:t>
            </a:r>
          </a:p>
          <a:p>
            <a:pPr marL="171450" indent="-171450">
              <a:buFont typeface="Arial" panose="020B0604020202020204" pitchFamily="34" charset="0"/>
              <a:buChar char="•"/>
            </a:pPr>
            <a:r>
              <a:rPr lang="en-US" dirty="0"/>
              <a:t>Add or delete rows as needed.  </a:t>
            </a:r>
          </a:p>
        </p:txBody>
      </p:sp>
      <p:sp>
        <p:nvSpPr>
          <p:cNvPr id="4" name="Slide Number Placeholder 3"/>
          <p:cNvSpPr>
            <a:spLocks noGrp="1"/>
          </p:cNvSpPr>
          <p:nvPr>
            <p:ph type="sldNum" sz="quarter" idx="5"/>
          </p:nvPr>
        </p:nvSpPr>
        <p:spPr/>
        <p:txBody>
          <a:bodyPr/>
          <a:lstStyle/>
          <a:p>
            <a:fld id="{7D604130-086E-5442-A3F9-9ADCD25EA3FD}" type="slidenum">
              <a:rPr lang="en-US" smtClean="0"/>
              <a:t>6</a:t>
            </a:fld>
            <a:endParaRPr lang="en-US"/>
          </a:p>
        </p:txBody>
      </p:sp>
    </p:spTree>
    <p:extLst>
      <p:ext uri="{BB962C8B-B14F-4D97-AF65-F5344CB8AC3E}">
        <p14:creationId xmlns:p14="http://schemas.microsoft.com/office/powerpoint/2010/main" val="12640189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NOTES: </a:t>
            </a:r>
          </a:p>
          <a:p>
            <a:pPr marL="171450" indent="-171450">
              <a:buFont typeface="Arial" panose="020B0604020202020204" pitchFamily="34" charset="0"/>
              <a:buChar char="•"/>
            </a:pPr>
            <a:r>
              <a:rPr lang="en-US" dirty="0"/>
              <a:t>Each assessment should map to at least one learning outcome and each learning outcome should have at least one assessment.</a:t>
            </a:r>
          </a:p>
          <a:p>
            <a:pPr marL="171450" indent="-171450">
              <a:buFont typeface="Arial" panose="020B0604020202020204" pitchFamily="34" charset="0"/>
              <a:buChar char="•"/>
            </a:pPr>
            <a:r>
              <a:rPr lang="en-US" dirty="0"/>
              <a:t>Add or delete rows as needed.</a:t>
            </a:r>
          </a:p>
        </p:txBody>
      </p:sp>
      <p:sp>
        <p:nvSpPr>
          <p:cNvPr id="4" name="Slide Number Placeholder 3"/>
          <p:cNvSpPr>
            <a:spLocks noGrp="1"/>
          </p:cNvSpPr>
          <p:nvPr>
            <p:ph type="sldNum" sz="quarter" idx="5"/>
          </p:nvPr>
        </p:nvSpPr>
        <p:spPr/>
        <p:txBody>
          <a:bodyPr/>
          <a:lstStyle/>
          <a:p>
            <a:fld id="{7D604130-086E-5442-A3F9-9ADCD25EA3FD}" type="slidenum">
              <a:rPr lang="en-US" smtClean="0"/>
              <a:t>7</a:t>
            </a:fld>
            <a:endParaRPr lang="en-US"/>
          </a:p>
        </p:txBody>
      </p:sp>
    </p:spTree>
    <p:extLst>
      <p:ext uri="{BB962C8B-B14F-4D97-AF65-F5344CB8AC3E}">
        <p14:creationId xmlns:p14="http://schemas.microsoft.com/office/powerpoint/2010/main" val="3678705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NOTE: These statements must appear on the syllabus. Do not modify this slide.</a:t>
            </a:r>
          </a:p>
        </p:txBody>
      </p:sp>
      <p:sp>
        <p:nvSpPr>
          <p:cNvPr id="4" name="Slide Number Placeholder 3"/>
          <p:cNvSpPr>
            <a:spLocks noGrp="1"/>
          </p:cNvSpPr>
          <p:nvPr>
            <p:ph type="sldNum" sz="quarter" idx="5"/>
          </p:nvPr>
        </p:nvSpPr>
        <p:spPr/>
        <p:txBody>
          <a:bodyPr/>
          <a:lstStyle/>
          <a:p>
            <a:fld id="{7D604130-086E-5442-A3F9-9ADCD25EA3FD}" type="slidenum">
              <a:rPr lang="en-US" smtClean="0"/>
              <a:t>11</a:t>
            </a:fld>
            <a:endParaRPr lang="en-US"/>
          </a:p>
        </p:txBody>
      </p:sp>
    </p:spTree>
    <p:extLst>
      <p:ext uri="{BB962C8B-B14F-4D97-AF65-F5344CB8AC3E}">
        <p14:creationId xmlns:p14="http://schemas.microsoft.com/office/powerpoint/2010/main" val="1524527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05F6E9E-C68B-EF42-82F5-B5D07CC741B5}" type="datetimeFigureOut">
              <a:rPr lang="en-US" smtClean="0"/>
              <a:t>10/31/21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EF1F9-E72E-E749-8D75-1B921588C7E5}" type="slidenum">
              <a:rPr lang="en-US" smtClean="0"/>
              <a:t>‹#›</a:t>
            </a:fld>
            <a:endParaRPr lang="en-US"/>
          </a:p>
        </p:txBody>
      </p:sp>
    </p:spTree>
    <p:extLst>
      <p:ext uri="{BB962C8B-B14F-4D97-AF65-F5344CB8AC3E}">
        <p14:creationId xmlns:p14="http://schemas.microsoft.com/office/powerpoint/2010/main" val="3055125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5F6E9E-C68B-EF42-82F5-B5D07CC741B5}" type="datetimeFigureOut">
              <a:rPr lang="en-US" smtClean="0"/>
              <a:t>10/31/21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EF1F9-E72E-E749-8D75-1B921588C7E5}" type="slidenum">
              <a:rPr lang="en-US" smtClean="0"/>
              <a:t>‹#›</a:t>
            </a:fld>
            <a:endParaRPr lang="en-US"/>
          </a:p>
        </p:txBody>
      </p:sp>
    </p:spTree>
    <p:extLst>
      <p:ext uri="{BB962C8B-B14F-4D97-AF65-F5344CB8AC3E}">
        <p14:creationId xmlns:p14="http://schemas.microsoft.com/office/powerpoint/2010/main" val="4065189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5F6E9E-C68B-EF42-82F5-B5D07CC741B5}" type="datetimeFigureOut">
              <a:rPr lang="en-US" smtClean="0"/>
              <a:t>10/31/21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EF1F9-E72E-E749-8D75-1B921588C7E5}" type="slidenum">
              <a:rPr lang="en-US" smtClean="0"/>
              <a:t>‹#›</a:t>
            </a:fld>
            <a:endParaRPr lang="en-US"/>
          </a:p>
        </p:txBody>
      </p:sp>
    </p:spTree>
    <p:extLst>
      <p:ext uri="{BB962C8B-B14F-4D97-AF65-F5344CB8AC3E}">
        <p14:creationId xmlns:p14="http://schemas.microsoft.com/office/powerpoint/2010/main" val="2592020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3011" y="6491104"/>
            <a:ext cx="2057400" cy="365125"/>
          </a:xfrm>
        </p:spPr>
        <p:txBody>
          <a:bodyPr/>
          <a:lstStyle/>
          <a:p>
            <a:fld id="{205F6E9E-C68B-EF42-82F5-B5D07CC741B5}" type="datetimeFigureOut">
              <a:rPr lang="en-US" smtClean="0"/>
              <a:t>10/31/21</a:t>
            </a:fld>
            <a:endParaRPr lang="en-US"/>
          </a:p>
        </p:txBody>
      </p:sp>
      <p:sp>
        <p:nvSpPr>
          <p:cNvPr id="5" name="Footer Placeholder 4"/>
          <p:cNvSpPr>
            <a:spLocks noGrp="1"/>
          </p:cNvSpPr>
          <p:nvPr>
            <p:ph type="ftr" sz="quarter" idx="11"/>
          </p:nvPr>
        </p:nvSpPr>
        <p:spPr>
          <a:xfrm>
            <a:off x="3028950" y="6491104"/>
            <a:ext cx="3086100" cy="365125"/>
          </a:xfrm>
        </p:spPr>
        <p:txBody>
          <a:bodyPr/>
          <a:lstStyle/>
          <a:p>
            <a:endParaRPr lang="en-US"/>
          </a:p>
        </p:txBody>
      </p:sp>
      <p:sp>
        <p:nvSpPr>
          <p:cNvPr id="6" name="Slide Number Placeholder 5"/>
          <p:cNvSpPr>
            <a:spLocks noGrp="1"/>
          </p:cNvSpPr>
          <p:nvPr>
            <p:ph type="sldNum" sz="quarter" idx="12"/>
          </p:nvPr>
        </p:nvSpPr>
        <p:spPr>
          <a:xfrm>
            <a:off x="7073966" y="6491104"/>
            <a:ext cx="2057400" cy="365125"/>
          </a:xfrm>
        </p:spPr>
        <p:txBody>
          <a:bodyPr/>
          <a:lstStyle/>
          <a:p>
            <a:fld id="{DD9EF1F9-E72E-E749-8D75-1B921588C7E5}" type="slidenum">
              <a:rPr lang="en-US" smtClean="0"/>
              <a:t>‹#›</a:t>
            </a:fld>
            <a:endParaRPr lang="en-US"/>
          </a:p>
        </p:txBody>
      </p:sp>
      <p:sp>
        <p:nvSpPr>
          <p:cNvPr id="10" name="Text Placeholder 9">
            <a:extLst>
              <a:ext uri="{FF2B5EF4-FFF2-40B4-BE49-F238E27FC236}">
                <a16:creationId xmlns:a16="http://schemas.microsoft.com/office/drawing/2014/main" id="{295E6D0B-9219-2248-AE79-F4C40E355F07}"/>
              </a:ext>
            </a:extLst>
          </p:cNvPr>
          <p:cNvSpPr>
            <a:spLocks noGrp="1"/>
          </p:cNvSpPr>
          <p:nvPr>
            <p:ph type="body" sz="quarter" idx="13"/>
          </p:nvPr>
        </p:nvSpPr>
        <p:spPr>
          <a:xfrm>
            <a:off x="220663" y="779463"/>
            <a:ext cx="8682037" cy="5543550"/>
          </a:xfrm>
        </p:spPr>
        <p:txBody>
          <a:bodyPr/>
          <a:lstStyle>
            <a:lvl1pPr marL="0" indent="0">
              <a:buNone/>
              <a:defRPr/>
            </a:lvl1pPr>
            <a:lvl2pPr marL="457200" indent="0">
              <a:buNone/>
              <a:defRPr/>
            </a:lvl2pPr>
            <a:lvl3pPr marL="914400" indent="0">
              <a:buNone/>
              <a:defRPr/>
            </a:lvl3pPr>
          </a:lstStyle>
          <a:p>
            <a:pPr lvl="0"/>
            <a:r>
              <a:rPr lang="en-US" dirty="0"/>
              <a:t>Click to edit Master text styles</a:t>
            </a:r>
          </a:p>
        </p:txBody>
      </p:sp>
    </p:spTree>
    <p:extLst>
      <p:ext uri="{BB962C8B-B14F-4D97-AF65-F5344CB8AC3E}">
        <p14:creationId xmlns:p14="http://schemas.microsoft.com/office/powerpoint/2010/main" val="3407768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5F6E9E-C68B-EF42-82F5-B5D07CC741B5}" type="datetimeFigureOut">
              <a:rPr lang="en-US" smtClean="0"/>
              <a:t>10/31/21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9EF1F9-E72E-E749-8D75-1B921588C7E5}" type="slidenum">
              <a:rPr lang="en-US" smtClean="0"/>
              <a:t>‹#›</a:t>
            </a:fld>
            <a:endParaRPr lang="en-US"/>
          </a:p>
        </p:txBody>
      </p:sp>
    </p:spTree>
    <p:extLst>
      <p:ext uri="{BB962C8B-B14F-4D97-AF65-F5344CB8AC3E}">
        <p14:creationId xmlns:p14="http://schemas.microsoft.com/office/powerpoint/2010/main" val="1702558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05F6E9E-C68B-EF42-82F5-B5D07CC741B5}" type="datetimeFigureOut">
              <a:rPr lang="en-US" smtClean="0"/>
              <a:t>10/31/21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9EF1F9-E72E-E749-8D75-1B921588C7E5}" type="slidenum">
              <a:rPr lang="en-US" smtClean="0"/>
              <a:t>‹#›</a:t>
            </a:fld>
            <a:endParaRPr lang="en-US"/>
          </a:p>
        </p:txBody>
      </p:sp>
    </p:spTree>
    <p:extLst>
      <p:ext uri="{BB962C8B-B14F-4D97-AF65-F5344CB8AC3E}">
        <p14:creationId xmlns:p14="http://schemas.microsoft.com/office/powerpoint/2010/main" val="3110963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5F6E9E-C68B-EF42-82F5-B5D07CC741B5}" type="datetimeFigureOut">
              <a:rPr lang="en-US" smtClean="0"/>
              <a:t>10/31/21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9EF1F9-E72E-E749-8D75-1B921588C7E5}" type="slidenum">
              <a:rPr lang="en-US" smtClean="0"/>
              <a:t>‹#›</a:t>
            </a:fld>
            <a:endParaRPr lang="en-US"/>
          </a:p>
        </p:txBody>
      </p:sp>
    </p:spTree>
    <p:extLst>
      <p:ext uri="{BB962C8B-B14F-4D97-AF65-F5344CB8AC3E}">
        <p14:creationId xmlns:p14="http://schemas.microsoft.com/office/powerpoint/2010/main" val="3130923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05F6E9E-C68B-EF42-82F5-B5D07CC741B5}" type="datetimeFigureOut">
              <a:rPr lang="en-US" smtClean="0"/>
              <a:t>10/31/21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9EF1F9-E72E-E749-8D75-1B921588C7E5}" type="slidenum">
              <a:rPr lang="en-US" smtClean="0"/>
              <a:t>‹#›</a:t>
            </a:fld>
            <a:endParaRPr lang="en-US"/>
          </a:p>
        </p:txBody>
      </p:sp>
    </p:spTree>
    <p:extLst>
      <p:ext uri="{BB962C8B-B14F-4D97-AF65-F5344CB8AC3E}">
        <p14:creationId xmlns:p14="http://schemas.microsoft.com/office/powerpoint/2010/main" val="3006624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5F6E9E-C68B-EF42-82F5-B5D07CC741B5}" type="datetimeFigureOut">
              <a:rPr lang="en-US" smtClean="0"/>
              <a:t>10/31/21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9EF1F9-E72E-E749-8D75-1B921588C7E5}" type="slidenum">
              <a:rPr lang="en-US" smtClean="0"/>
              <a:t>‹#›</a:t>
            </a:fld>
            <a:endParaRPr lang="en-US"/>
          </a:p>
        </p:txBody>
      </p:sp>
    </p:spTree>
    <p:extLst>
      <p:ext uri="{BB962C8B-B14F-4D97-AF65-F5344CB8AC3E}">
        <p14:creationId xmlns:p14="http://schemas.microsoft.com/office/powerpoint/2010/main" val="3434627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5F6E9E-C68B-EF42-82F5-B5D07CC741B5}" type="datetimeFigureOut">
              <a:rPr lang="en-US" smtClean="0"/>
              <a:t>10/31/21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9EF1F9-E72E-E749-8D75-1B921588C7E5}" type="slidenum">
              <a:rPr lang="en-US" smtClean="0"/>
              <a:t>‹#›</a:t>
            </a:fld>
            <a:endParaRPr lang="en-US"/>
          </a:p>
        </p:txBody>
      </p:sp>
    </p:spTree>
    <p:extLst>
      <p:ext uri="{BB962C8B-B14F-4D97-AF65-F5344CB8AC3E}">
        <p14:creationId xmlns:p14="http://schemas.microsoft.com/office/powerpoint/2010/main" val="1607807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5F6E9E-C68B-EF42-82F5-B5D07CC741B5}" type="datetimeFigureOut">
              <a:rPr lang="en-US" smtClean="0"/>
              <a:t>10/31/21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9EF1F9-E72E-E749-8D75-1B921588C7E5}" type="slidenum">
              <a:rPr lang="en-US" smtClean="0"/>
              <a:t>‹#›</a:t>
            </a:fld>
            <a:endParaRPr lang="en-US"/>
          </a:p>
        </p:txBody>
      </p:sp>
    </p:spTree>
    <p:extLst>
      <p:ext uri="{BB962C8B-B14F-4D97-AF65-F5344CB8AC3E}">
        <p14:creationId xmlns:p14="http://schemas.microsoft.com/office/powerpoint/2010/main" val="38643751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5F6E9E-C68B-EF42-82F5-B5D07CC741B5}" type="datetimeFigureOut">
              <a:rPr lang="en-US" smtClean="0"/>
              <a:t>10/31/21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9EF1F9-E72E-E749-8D75-1B921588C7E5}" type="slidenum">
              <a:rPr lang="en-US" smtClean="0"/>
              <a:t>‹#›</a:t>
            </a:fld>
            <a:endParaRPr lang="en-US"/>
          </a:p>
        </p:txBody>
      </p:sp>
    </p:spTree>
    <p:extLst>
      <p:ext uri="{BB962C8B-B14F-4D97-AF65-F5344CB8AC3E}">
        <p14:creationId xmlns:p14="http://schemas.microsoft.com/office/powerpoint/2010/main" val="11912523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76BC292-4284-B74F-90E2-891C29F33CE7}"/>
              </a:ext>
            </a:extLst>
          </p:cNvPr>
          <p:cNvSpPr>
            <a:spLocks noGrp="1"/>
          </p:cNvSpPr>
          <p:nvPr>
            <p:ph type="body" sz="quarter" idx="13"/>
          </p:nvPr>
        </p:nvSpPr>
        <p:spPr>
          <a:xfrm>
            <a:off x="220663" y="779463"/>
            <a:ext cx="8682037" cy="5543550"/>
          </a:xfrm>
        </p:spPr>
        <p:txBody>
          <a:bodyPr>
            <a:normAutofit/>
          </a:bodyPr>
          <a:lstStyle/>
          <a:p>
            <a:pPr algn="ctr"/>
            <a:r>
              <a:rPr lang="en-US" b="1" dirty="0"/>
              <a:t>INSTRUCTIONS</a:t>
            </a:r>
            <a:endParaRPr lang="en-US" sz="2400" dirty="0"/>
          </a:p>
          <a:p>
            <a:pPr marL="342900" indent="-342900">
              <a:buFont typeface="Arial" panose="020B0604020202020204" pitchFamily="34" charset="0"/>
              <a:buChar char="•"/>
            </a:pPr>
            <a:r>
              <a:rPr lang="en-US" sz="2400" dirty="0"/>
              <a:t>Replace bracketed text with course information.</a:t>
            </a:r>
          </a:p>
          <a:p>
            <a:pPr marL="342900" indent="-342900">
              <a:buFont typeface="Arial" panose="020B0604020202020204" pitchFamily="34" charset="0"/>
              <a:buChar char="•"/>
            </a:pPr>
            <a:r>
              <a:rPr lang="en-US" sz="2400" dirty="0"/>
              <a:t>Please do not change fonts or formatting.  If you copy-and-paste text from another document, please match formatting when you paste.</a:t>
            </a:r>
          </a:p>
          <a:p>
            <a:pPr marL="342900" indent="-342900">
              <a:buFont typeface="Arial" panose="020B0604020202020204" pitchFamily="34" charset="0"/>
              <a:buChar char="•"/>
            </a:pPr>
            <a:r>
              <a:rPr lang="en-US" sz="2400" dirty="0"/>
              <a:t>Do not use this template for so-called ”co-listed courses” (i.e., courses that are listed at both the 4000- and 6000-levels).  Instead, use the </a:t>
            </a:r>
            <a:r>
              <a:rPr lang="en-US" sz="2400" b="1" dirty="0"/>
              <a:t>Co-Listed Course Template</a:t>
            </a:r>
            <a:r>
              <a:rPr lang="en-US" sz="2400" dirty="0"/>
              <a:t> provided by OGE (available on HASS Info).</a:t>
            </a:r>
          </a:p>
          <a:p>
            <a:pPr marL="342900" indent="-342900">
              <a:buFont typeface="Arial" panose="020B0604020202020204" pitchFamily="34" charset="0"/>
              <a:buChar char="•"/>
            </a:pPr>
            <a:r>
              <a:rPr lang="en-US" sz="2400" dirty="0"/>
              <a:t>Delete this slide before submitting to the HASS Curriculum Committee.</a:t>
            </a:r>
          </a:p>
          <a:p>
            <a:pPr marL="342900" indent="-342900">
              <a:buFont typeface="Arial" panose="020B0604020202020204" pitchFamily="34" charset="0"/>
              <a:buChar char="•"/>
            </a:pPr>
            <a:r>
              <a:rPr lang="en-US" sz="2400" dirty="0"/>
              <a:t>Please proofread slides before submitting.</a:t>
            </a:r>
          </a:p>
          <a:p>
            <a:pPr marL="342900" indent="-342900">
              <a:buFont typeface="Arial" panose="020B0604020202020204" pitchFamily="34" charset="0"/>
              <a:buChar char="•"/>
            </a:pPr>
            <a:r>
              <a:rPr lang="en-US" sz="2400" dirty="0"/>
              <a:t>Slides should be combined into a single </a:t>
            </a:r>
            <a:r>
              <a:rPr lang="en-US" sz="2400" dirty="0" err="1"/>
              <a:t>Powerpoint</a:t>
            </a:r>
            <a:r>
              <a:rPr lang="en-US" sz="2400" dirty="0"/>
              <a:t> file and uploaded to the HCC Box folder by the department representative on the HASS Curriculum Committee.  </a:t>
            </a:r>
          </a:p>
        </p:txBody>
      </p:sp>
      <p:sp>
        <p:nvSpPr>
          <p:cNvPr id="3" name="Rectangle 2">
            <a:extLst>
              <a:ext uri="{FF2B5EF4-FFF2-40B4-BE49-F238E27FC236}">
                <a16:creationId xmlns:a16="http://schemas.microsoft.com/office/drawing/2014/main" id="{A6E131DA-D9C6-3D4E-9F25-20F337D3387B}"/>
              </a:ext>
            </a:extLst>
          </p:cNvPr>
          <p:cNvSpPr/>
          <p:nvPr/>
        </p:nvSpPr>
        <p:spPr>
          <a:xfrm>
            <a:off x="0" y="0"/>
            <a:ext cx="9144000" cy="462013"/>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SCHOOL OF HASS: COURSE ADDITION</a:t>
            </a:r>
          </a:p>
        </p:txBody>
      </p:sp>
    </p:spTree>
    <p:extLst>
      <p:ext uri="{BB962C8B-B14F-4D97-AF65-F5344CB8AC3E}">
        <p14:creationId xmlns:p14="http://schemas.microsoft.com/office/powerpoint/2010/main" val="18705110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391703-109D-224F-916A-B853B056836F}"/>
              </a:ext>
            </a:extLst>
          </p:cNvPr>
          <p:cNvSpPr>
            <a:spLocks noGrp="1"/>
          </p:cNvSpPr>
          <p:nvPr>
            <p:ph type="body" sz="quarter" idx="13"/>
          </p:nvPr>
        </p:nvSpPr>
        <p:spPr/>
        <p:txBody>
          <a:bodyPr/>
          <a:lstStyle/>
          <a:p>
            <a:r>
              <a:rPr lang="en-US" b="1" dirty="0"/>
              <a:t>Course policies</a:t>
            </a:r>
            <a:endParaRPr lang="en-US" dirty="0"/>
          </a:p>
          <a:p>
            <a:r>
              <a:rPr lang="en-US" sz="2400" dirty="0">
                <a:solidFill>
                  <a:srgbClr val="FF0000"/>
                </a:solidFill>
              </a:rPr>
              <a:t>&lt;This slide could include (but is not limited to) information about:</a:t>
            </a:r>
          </a:p>
          <a:p>
            <a:pPr marL="342900" indent="-342900">
              <a:buFont typeface="Arial" panose="020B0604020202020204" pitchFamily="34" charset="0"/>
              <a:buChar char="•"/>
            </a:pPr>
            <a:r>
              <a:rPr lang="en-US" sz="2400" dirty="0">
                <a:solidFill>
                  <a:srgbClr val="FF0000"/>
                </a:solidFill>
              </a:rPr>
              <a:t>attendance and lateness</a:t>
            </a:r>
          </a:p>
          <a:p>
            <a:pPr marL="342900" indent="-342900">
              <a:buFont typeface="Arial" panose="020B0604020202020204" pitchFamily="34" charset="0"/>
              <a:buChar char="•"/>
            </a:pPr>
            <a:r>
              <a:rPr lang="en-US" sz="2400" dirty="0">
                <a:solidFill>
                  <a:srgbClr val="FF0000"/>
                </a:solidFill>
              </a:rPr>
              <a:t>class participation: how participation will be measured and how participation will be graded</a:t>
            </a:r>
          </a:p>
          <a:p>
            <a:pPr marL="342900" indent="-342900">
              <a:buFont typeface="Arial" panose="020B0604020202020204" pitchFamily="34" charset="0"/>
              <a:buChar char="•"/>
            </a:pPr>
            <a:r>
              <a:rPr lang="en-US" sz="2400" dirty="0">
                <a:solidFill>
                  <a:srgbClr val="FF0000"/>
                </a:solidFill>
              </a:rPr>
              <a:t>collaborative work</a:t>
            </a:r>
          </a:p>
          <a:p>
            <a:pPr marL="342900" indent="-342900">
              <a:buFont typeface="Arial" panose="020B0604020202020204" pitchFamily="34" charset="0"/>
              <a:buChar char="•"/>
            </a:pPr>
            <a:r>
              <a:rPr lang="en-US" sz="2400" dirty="0">
                <a:solidFill>
                  <a:srgbClr val="FF0000"/>
                </a:solidFill>
              </a:rPr>
              <a:t>use of electronic devices</a:t>
            </a:r>
          </a:p>
          <a:p>
            <a:pPr marL="342900" indent="-342900">
              <a:buFont typeface="Arial" panose="020B0604020202020204" pitchFamily="34" charset="0"/>
              <a:buChar char="•"/>
            </a:pPr>
            <a:r>
              <a:rPr lang="en-US" sz="2400" dirty="0">
                <a:solidFill>
                  <a:srgbClr val="FF0000"/>
                </a:solidFill>
              </a:rPr>
              <a:t>missed exams or assignments: the syllabus should inform the student if assignments and exams can be made up.</a:t>
            </a:r>
          </a:p>
          <a:p>
            <a:pPr marL="342900" indent="-342900">
              <a:buFont typeface="Arial" panose="020B0604020202020204" pitchFamily="34" charset="0"/>
              <a:buChar char="•"/>
            </a:pPr>
            <a:r>
              <a:rPr lang="en-US" sz="2400" dirty="0">
                <a:solidFill>
                  <a:srgbClr val="FF0000"/>
                </a:solidFill>
              </a:rPr>
              <a:t>extra credit policies, if they exist, should be stated</a:t>
            </a:r>
          </a:p>
          <a:p>
            <a:pPr marL="342900" indent="-342900">
              <a:buFont typeface="Arial" panose="020B0604020202020204" pitchFamily="34" charset="0"/>
              <a:buChar char="•"/>
            </a:pPr>
            <a:r>
              <a:rPr lang="en-US" sz="2400" dirty="0">
                <a:solidFill>
                  <a:srgbClr val="FF0000"/>
                </a:solidFill>
              </a:rPr>
              <a:t>lab safety/health&gt;</a:t>
            </a:r>
          </a:p>
          <a:p>
            <a:pPr marL="342900" indent="-342900">
              <a:buFont typeface="Arial" panose="020B0604020202020204" pitchFamily="34" charset="0"/>
              <a:buChar char="•"/>
            </a:pPr>
            <a:endParaRPr lang="en-US" sz="2400" dirty="0">
              <a:solidFill>
                <a:srgbClr val="FF0000"/>
              </a:solidFill>
            </a:endParaRPr>
          </a:p>
        </p:txBody>
      </p:sp>
      <p:sp>
        <p:nvSpPr>
          <p:cNvPr id="3" name="Rectangle 2">
            <a:extLst>
              <a:ext uri="{FF2B5EF4-FFF2-40B4-BE49-F238E27FC236}">
                <a16:creationId xmlns:a16="http://schemas.microsoft.com/office/drawing/2014/main" id="{7EA85E9A-751B-C045-A280-AFC70F93EB06}"/>
              </a:ext>
            </a:extLst>
          </p:cNvPr>
          <p:cNvSpPr/>
          <p:nvPr/>
        </p:nvSpPr>
        <p:spPr>
          <a:xfrm>
            <a:off x="0" y="0"/>
            <a:ext cx="9144000" cy="462013"/>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SCHOOL OF HASS: COURSE ADDITION</a:t>
            </a:r>
          </a:p>
        </p:txBody>
      </p:sp>
    </p:spTree>
    <p:extLst>
      <p:ext uri="{BB962C8B-B14F-4D97-AF65-F5344CB8AC3E}">
        <p14:creationId xmlns:p14="http://schemas.microsoft.com/office/powerpoint/2010/main" val="3130820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391703-109D-224F-916A-B853B056836F}"/>
              </a:ext>
            </a:extLst>
          </p:cNvPr>
          <p:cNvSpPr>
            <a:spLocks noGrp="1"/>
          </p:cNvSpPr>
          <p:nvPr>
            <p:ph type="body" sz="quarter" idx="13"/>
          </p:nvPr>
        </p:nvSpPr>
        <p:spPr/>
        <p:txBody>
          <a:bodyPr/>
          <a:lstStyle/>
          <a:p>
            <a:r>
              <a:rPr lang="en-US" sz="2400" b="1" dirty="0">
                <a:highlight>
                  <a:srgbClr val="FFFF00"/>
                </a:highlight>
              </a:rPr>
              <a:t>This course will use the standard academic integrity and disability services statements.</a:t>
            </a:r>
          </a:p>
          <a:p>
            <a:r>
              <a:rPr lang="en-US" sz="1800" b="1" dirty="0"/>
              <a:t>Academic integrity</a:t>
            </a:r>
          </a:p>
          <a:p>
            <a:r>
              <a:rPr lang="en-US" sz="1400" dirty="0"/>
              <a:t>Student-teacher relationships are built on trust. For example, students must trust that teachers have made appropriate decisions about the structure and content of the courses they teach, and teachers must trust that the assignments that students turn in are their own. Acts that violate this trust undermine the educational process. The Rensselaer Handbook of Student Rights and Responsibilities and The Graduate Student Supplement define various forms of Academic Dishonesty and you should make yourself familiar with these. In this class, all assignments that are turned in for a grade must represent the student’s own work. In cases where help was received, or teamwork was allowed, a notation on the assignment should indicate your collaboration. </a:t>
            </a:r>
          </a:p>
          <a:p>
            <a:r>
              <a:rPr lang="en-US" sz="1400" dirty="0"/>
              <a:t>Violations of academic integrity may also be reported to the appropriate Dean (Dean of Students for undergraduate students or the Dean of Graduate Education for graduate students, respectively).</a:t>
            </a:r>
          </a:p>
          <a:p>
            <a:r>
              <a:rPr lang="en-US" sz="1400" dirty="0"/>
              <a:t>If you have any question concerning this policy before submitting an assignment, please ask for clarification. In addition, you can visit the following site for more information on our Academic Integrity Policy: Students Rights, Responsibilities, and Judicial Affairs.</a:t>
            </a:r>
          </a:p>
          <a:p>
            <a:endParaRPr lang="en-US" sz="1400" dirty="0"/>
          </a:p>
          <a:p>
            <a:r>
              <a:rPr lang="en-US" sz="1800" b="1" dirty="0"/>
              <a:t>Disability services</a:t>
            </a:r>
            <a:endParaRPr lang="en-US" sz="1800" dirty="0"/>
          </a:p>
          <a:p>
            <a:r>
              <a:rPr lang="en-US" sz="1400" dirty="0"/>
              <a:t>Rensselaer Polytechnic Institute strives to make all learning experiences as accessible as possible. If you anticipate or experience academic barriers based on a disability, please let me know immediately so that we can discuss your options.  To establish reasonable accommodations, please register with The Office of Disability Services for Students.  After registration, make arrangements with the Director of Disability Services as soon as possible to discuss your accommodations so that they may be implemented in a timely fashion. DSS contact information: </a:t>
            </a:r>
            <a:r>
              <a:rPr lang="en-US" sz="1400" dirty="0" err="1"/>
              <a:t>dss@rpi.edu</a:t>
            </a:r>
            <a:r>
              <a:rPr lang="en-US" sz="1400" dirty="0"/>
              <a:t>; +1-518-276-8197; 4226 Academy Hall.</a:t>
            </a:r>
          </a:p>
          <a:p>
            <a:endParaRPr lang="en-US" sz="1800" dirty="0"/>
          </a:p>
        </p:txBody>
      </p:sp>
      <p:sp>
        <p:nvSpPr>
          <p:cNvPr id="3" name="Rectangle 2">
            <a:extLst>
              <a:ext uri="{FF2B5EF4-FFF2-40B4-BE49-F238E27FC236}">
                <a16:creationId xmlns:a16="http://schemas.microsoft.com/office/drawing/2014/main" id="{0480E44C-89B5-9242-BB7E-AAE3590D86BA}"/>
              </a:ext>
            </a:extLst>
          </p:cNvPr>
          <p:cNvSpPr/>
          <p:nvPr/>
        </p:nvSpPr>
        <p:spPr>
          <a:xfrm>
            <a:off x="0" y="0"/>
            <a:ext cx="9144000" cy="462013"/>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SCHOOL OF HASS: COURSE ADDITION</a:t>
            </a:r>
          </a:p>
        </p:txBody>
      </p:sp>
    </p:spTree>
    <p:extLst>
      <p:ext uri="{BB962C8B-B14F-4D97-AF65-F5344CB8AC3E}">
        <p14:creationId xmlns:p14="http://schemas.microsoft.com/office/powerpoint/2010/main" val="1660815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391703-109D-224F-916A-B853B056836F}"/>
              </a:ext>
            </a:extLst>
          </p:cNvPr>
          <p:cNvSpPr>
            <a:spLocks noGrp="1"/>
          </p:cNvSpPr>
          <p:nvPr>
            <p:ph type="body" sz="quarter" idx="13"/>
          </p:nvPr>
        </p:nvSpPr>
        <p:spPr/>
        <p:txBody>
          <a:bodyPr/>
          <a:lstStyle/>
          <a:p>
            <a:r>
              <a:rPr lang="en-US" b="1" dirty="0"/>
              <a:t>Academic integrity (optional course-specific text)</a:t>
            </a:r>
            <a:endParaRPr lang="en-US" dirty="0"/>
          </a:p>
          <a:p>
            <a:r>
              <a:rPr lang="en-US" sz="2000" dirty="0">
                <a:solidFill>
                  <a:srgbClr val="FF0000"/>
                </a:solidFill>
              </a:rPr>
              <a:t> &lt;insert additional information about academic integrity or delete slide&gt;</a:t>
            </a:r>
            <a:endParaRPr lang="en-US" sz="2400" dirty="0">
              <a:solidFill>
                <a:srgbClr val="FF0000"/>
              </a:solidFill>
            </a:endParaRPr>
          </a:p>
        </p:txBody>
      </p:sp>
      <p:sp>
        <p:nvSpPr>
          <p:cNvPr id="3" name="Rectangle 2">
            <a:extLst>
              <a:ext uri="{FF2B5EF4-FFF2-40B4-BE49-F238E27FC236}">
                <a16:creationId xmlns:a16="http://schemas.microsoft.com/office/drawing/2014/main" id="{2B23D43C-F7EB-8645-A611-CFDDD8DC84F3}"/>
              </a:ext>
            </a:extLst>
          </p:cNvPr>
          <p:cNvSpPr/>
          <p:nvPr/>
        </p:nvSpPr>
        <p:spPr>
          <a:xfrm>
            <a:off x="0" y="0"/>
            <a:ext cx="9144000" cy="462013"/>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SCHOOL OF HASS: COURSE ADDITION</a:t>
            </a:r>
          </a:p>
        </p:txBody>
      </p:sp>
    </p:spTree>
    <p:extLst>
      <p:ext uri="{BB962C8B-B14F-4D97-AF65-F5344CB8AC3E}">
        <p14:creationId xmlns:p14="http://schemas.microsoft.com/office/powerpoint/2010/main" val="837703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3">
            <a:extLst>
              <a:ext uri="{FF2B5EF4-FFF2-40B4-BE49-F238E27FC236}">
                <a16:creationId xmlns:a16="http://schemas.microsoft.com/office/drawing/2014/main" id="{7B423449-58BF-364A-A27B-10281BF9231F}"/>
              </a:ext>
            </a:extLst>
          </p:cNvPr>
          <p:cNvGraphicFramePr>
            <a:graphicFrameLocks noGrp="1"/>
          </p:cNvGraphicFramePr>
          <p:nvPr>
            <p:extLst>
              <p:ext uri="{D42A27DB-BD31-4B8C-83A1-F6EECF244321}">
                <p14:modId xmlns:p14="http://schemas.microsoft.com/office/powerpoint/2010/main" val="2636747099"/>
              </p:ext>
            </p:extLst>
          </p:nvPr>
        </p:nvGraphicFramePr>
        <p:xfrm>
          <a:off x="239948" y="725790"/>
          <a:ext cx="8553856" cy="4305648"/>
        </p:xfrm>
        <a:graphic>
          <a:graphicData uri="http://schemas.openxmlformats.org/drawingml/2006/table">
            <a:tbl>
              <a:tblPr firstRow="1" bandRow="1">
                <a:tableStyleId>{5C22544A-7EE6-4342-B048-85BDC9FD1C3A}</a:tableStyleId>
              </a:tblPr>
              <a:tblGrid>
                <a:gridCol w="2007141">
                  <a:extLst>
                    <a:ext uri="{9D8B030D-6E8A-4147-A177-3AD203B41FA5}">
                      <a16:colId xmlns:a16="http://schemas.microsoft.com/office/drawing/2014/main" val="2079364239"/>
                    </a:ext>
                  </a:extLst>
                </a:gridCol>
                <a:gridCol w="6546715">
                  <a:extLst>
                    <a:ext uri="{9D8B030D-6E8A-4147-A177-3AD203B41FA5}">
                      <a16:colId xmlns:a16="http://schemas.microsoft.com/office/drawing/2014/main" val="40324108"/>
                    </a:ext>
                  </a:extLst>
                </a:gridCol>
              </a:tblGrid>
              <a:tr h="717608">
                <a:tc gridSpan="2">
                  <a:txBody>
                    <a:bodyPr/>
                    <a:lstStyle/>
                    <a:p>
                      <a:pPr algn="l"/>
                      <a:r>
                        <a:rPr lang="en-US" sz="2800" b="1" dirty="0">
                          <a:solidFill>
                            <a:srgbClr val="FF0000"/>
                          </a:solidFill>
                        </a:rPr>
                        <a:t>&lt;Prefix&gt; &lt;Number&gt;: &lt;Course title&gt;</a:t>
                      </a:r>
                      <a:endParaRPr lang="en-US" sz="2800"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2622038"/>
                  </a:ext>
                </a:extLst>
              </a:tr>
              <a:tr h="717608">
                <a:tc>
                  <a:txBody>
                    <a:bodyPr/>
                    <a:lstStyle/>
                    <a:p>
                      <a:r>
                        <a:rPr lang="en-US" dirty="0">
                          <a:solidFill>
                            <a:schemeClr val="tx1"/>
                          </a:solidFill>
                        </a:rPr>
                        <a:t>Catalog description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a:solidFill>
                            <a:srgbClr val="FF0000"/>
                          </a:solidFill>
                        </a:rPr>
                        <a:t>&lt;Insert course description. No more than 75 words.&gt;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2131614"/>
                  </a:ext>
                </a:extLst>
              </a:tr>
              <a:tr h="717608">
                <a:tc>
                  <a:txBody>
                    <a:bodyPr/>
                    <a:lstStyle/>
                    <a:p>
                      <a:r>
                        <a:rPr lang="en-US" dirty="0">
                          <a:solidFill>
                            <a:schemeClr val="tx1"/>
                          </a:solidFill>
                        </a:rPr>
                        <a:t>Prerequisites and Corequisites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FF0000"/>
                          </a:solidFill>
                        </a:rPr>
                        <a:t>&lt;List prerequisites and corequisites&gt;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36276485"/>
                  </a:ext>
                </a:extLst>
              </a:tr>
              <a:tr h="717608">
                <a:tc>
                  <a:txBody>
                    <a:bodyPr/>
                    <a:lstStyle/>
                    <a:p>
                      <a:r>
                        <a:rPr lang="en-US" dirty="0">
                          <a:solidFill>
                            <a:schemeClr val="tx1"/>
                          </a:solidFill>
                        </a:rPr>
                        <a:t>Term offered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a:solidFill>
                            <a:srgbClr val="FF0000"/>
                          </a:solidFill>
                        </a:rPr>
                        <a:t>&lt;Indicate when the course will be offered (e.g., Fall semester annually, Spring semester odd-numbered years)&gt;</a:t>
                      </a:r>
                      <a:endParaRPr 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9714288"/>
                  </a:ext>
                </a:extLst>
              </a:tr>
              <a:tr h="717608">
                <a:tc>
                  <a:txBody>
                    <a:bodyPr/>
                    <a:lstStyle/>
                    <a:p>
                      <a:r>
                        <a:rPr lang="en-US" dirty="0">
                          <a:solidFill>
                            <a:schemeClr val="tx1"/>
                          </a:solidFill>
                        </a:rPr>
                        <a:t>Cross-listings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FF0000"/>
                          </a:solidFill>
                        </a:rPr>
                        <a:t>&lt;Indicate cross-listed courses.&gt;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8478392"/>
                  </a:ext>
                </a:extLst>
              </a:tr>
              <a:tr h="717608">
                <a:tc>
                  <a:txBody>
                    <a:bodyPr/>
                    <a:lstStyle/>
                    <a:p>
                      <a:r>
                        <a:rPr lang="en-US" dirty="0">
                          <a:solidFill>
                            <a:schemeClr val="tx1"/>
                          </a:solidFill>
                        </a:rPr>
                        <a:t>Credit hours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a:solidFill>
                            <a:srgbClr val="FF0000"/>
                          </a:solidFill>
                        </a:rPr>
                        <a:t>&lt;Indicate number of credit hours&gt;</a:t>
                      </a:r>
                      <a:endParaRPr 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95594152"/>
                  </a:ext>
                </a:extLst>
              </a:tr>
            </a:tbl>
          </a:graphicData>
        </a:graphic>
      </p:graphicFrame>
      <p:sp>
        <p:nvSpPr>
          <p:cNvPr id="3" name="Rectangle 2">
            <a:extLst>
              <a:ext uri="{FF2B5EF4-FFF2-40B4-BE49-F238E27FC236}">
                <a16:creationId xmlns:a16="http://schemas.microsoft.com/office/drawing/2014/main" id="{89DA983A-44E5-0745-8B4F-F1238F29BFE5}"/>
              </a:ext>
            </a:extLst>
          </p:cNvPr>
          <p:cNvSpPr/>
          <p:nvPr/>
        </p:nvSpPr>
        <p:spPr>
          <a:xfrm>
            <a:off x="0" y="0"/>
            <a:ext cx="9144000" cy="462013"/>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SCHOOL OF HASS: COURSE ADDITION</a:t>
            </a:r>
          </a:p>
        </p:txBody>
      </p:sp>
    </p:spTree>
    <p:extLst>
      <p:ext uri="{BB962C8B-B14F-4D97-AF65-F5344CB8AC3E}">
        <p14:creationId xmlns:p14="http://schemas.microsoft.com/office/powerpoint/2010/main" val="4023447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FAE89309-1C42-6F4D-B358-B6946836B5BC}"/>
              </a:ext>
            </a:extLst>
          </p:cNvPr>
          <p:cNvGraphicFramePr>
            <a:graphicFrameLocks noGrp="1"/>
          </p:cNvGraphicFramePr>
          <p:nvPr>
            <p:extLst>
              <p:ext uri="{D42A27DB-BD31-4B8C-83A1-F6EECF244321}">
                <p14:modId xmlns:p14="http://schemas.microsoft.com/office/powerpoint/2010/main" val="2531279585"/>
              </p:ext>
            </p:extLst>
          </p:nvPr>
        </p:nvGraphicFramePr>
        <p:xfrm>
          <a:off x="239948" y="725790"/>
          <a:ext cx="8553856" cy="2870432"/>
        </p:xfrm>
        <a:graphic>
          <a:graphicData uri="http://schemas.openxmlformats.org/drawingml/2006/table">
            <a:tbl>
              <a:tblPr firstRow="1" bandRow="1">
                <a:tableStyleId>{5C22544A-7EE6-4342-B048-85BDC9FD1C3A}</a:tableStyleId>
              </a:tblPr>
              <a:tblGrid>
                <a:gridCol w="2639439">
                  <a:extLst>
                    <a:ext uri="{9D8B030D-6E8A-4147-A177-3AD203B41FA5}">
                      <a16:colId xmlns:a16="http://schemas.microsoft.com/office/drawing/2014/main" val="2079364239"/>
                    </a:ext>
                  </a:extLst>
                </a:gridCol>
                <a:gridCol w="5914417">
                  <a:extLst>
                    <a:ext uri="{9D8B030D-6E8A-4147-A177-3AD203B41FA5}">
                      <a16:colId xmlns:a16="http://schemas.microsoft.com/office/drawing/2014/main" val="40324108"/>
                    </a:ext>
                  </a:extLst>
                </a:gridCol>
              </a:tblGrid>
              <a:tr h="717608">
                <a:tc gridSpan="2">
                  <a:txBody>
                    <a:bodyPr/>
                    <a:lstStyle/>
                    <a:p>
                      <a:r>
                        <a:rPr lang="en-US" sz="2800" dirty="0">
                          <a:solidFill>
                            <a:schemeClr val="tx1"/>
                          </a:solidFill>
                        </a:rPr>
                        <a:t>RATIONALE FOR COURSE ADDITION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2622038"/>
                  </a:ext>
                </a:extLst>
              </a:tr>
              <a:tr h="717608">
                <a:tc>
                  <a:txBody>
                    <a:bodyPr/>
                    <a:lstStyle/>
                    <a:p>
                      <a:r>
                        <a:rPr lang="en-US" dirty="0">
                          <a:solidFill>
                            <a:schemeClr val="tx1"/>
                          </a:solidFill>
                        </a:rPr>
                        <a:t>Rationale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a:solidFill>
                            <a:srgbClr val="FF0000"/>
                          </a:solidFill>
                        </a:rPr>
                        <a:t>&lt;Explain why this course is needed&gt;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2131614"/>
                  </a:ext>
                </a:extLst>
              </a:tr>
              <a:tr h="7176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a:t>Overlap with existing curriculum</a:t>
                      </a:r>
                      <a:endParaRPr lang="en-US" b="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a:solidFill>
                            <a:srgbClr val="FF0000"/>
                          </a:solidFill>
                        </a:rPr>
                        <a:t>&lt;Indicate extent of overlap or duplication of proposed course with other courses&gt;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36276485"/>
                  </a:ext>
                </a:extLst>
              </a:tr>
              <a:tr h="717608">
                <a:tc>
                  <a:txBody>
                    <a:bodyPr/>
                    <a:lstStyle/>
                    <a:p>
                      <a:r>
                        <a:rPr lang="en-US" dirty="0">
                          <a:solidFill>
                            <a:schemeClr val="tx1"/>
                          </a:solidFill>
                        </a:rPr>
                        <a:t>Resource implications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800" dirty="0">
                          <a:solidFill>
                            <a:srgbClr val="FF0000"/>
                          </a:solidFill>
                        </a:rPr>
                        <a:t>&lt;Are the faculty and facility resources needed for this course already in place?&gt;</a:t>
                      </a:r>
                      <a:endParaRPr 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8478392"/>
                  </a:ext>
                </a:extLst>
              </a:tr>
            </a:tbl>
          </a:graphicData>
        </a:graphic>
      </p:graphicFrame>
      <p:sp>
        <p:nvSpPr>
          <p:cNvPr id="4" name="Rectangle 3">
            <a:extLst>
              <a:ext uri="{FF2B5EF4-FFF2-40B4-BE49-F238E27FC236}">
                <a16:creationId xmlns:a16="http://schemas.microsoft.com/office/drawing/2014/main" id="{724889F8-2048-D942-9E25-D1ECE61B1B06}"/>
              </a:ext>
            </a:extLst>
          </p:cNvPr>
          <p:cNvSpPr/>
          <p:nvPr/>
        </p:nvSpPr>
        <p:spPr>
          <a:xfrm>
            <a:off x="0" y="0"/>
            <a:ext cx="9144000" cy="462013"/>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SCHOOL OF HASS: COURSE ADDITION</a:t>
            </a:r>
          </a:p>
        </p:txBody>
      </p:sp>
    </p:spTree>
    <p:extLst>
      <p:ext uri="{BB962C8B-B14F-4D97-AF65-F5344CB8AC3E}">
        <p14:creationId xmlns:p14="http://schemas.microsoft.com/office/powerpoint/2010/main" val="2421552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FAE89309-1C42-6F4D-B358-B6946836B5BC}"/>
              </a:ext>
            </a:extLst>
          </p:cNvPr>
          <p:cNvGraphicFramePr>
            <a:graphicFrameLocks noGrp="1"/>
          </p:cNvGraphicFramePr>
          <p:nvPr>
            <p:extLst>
              <p:ext uri="{D42A27DB-BD31-4B8C-83A1-F6EECF244321}">
                <p14:modId xmlns:p14="http://schemas.microsoft.com/office/powerpoint/2010/main" val="3707431371"/>
              </p:ext>
            </p:extLst>
          </p:nvPr>
        </p:nvGraphicFramePr>
        <p:xfrm>
          <a:off x="239948" y="725790"/>
          <a:ext cx="8553856" cy="2870432"/>
        </p:xfrm>
        <a:graphic>
          <a:graphicData uri="http://schemas.openxmlformats.org/drawingml/2006/table">
            <a:tbl>
              <a:tblPr firstRow="1" bandRow="1">
                <a:tableStyleId>{5C22544A-7EE6-4342-B048-85BDC9FD1C3A}</a:tableStyleId>
              </a:tblPr>
              <a:tblGrid>
                <a:gridCol w="2639439">
                  <a:extLst>
                    <a:ext uri="{9D8B030D-6E8A-4147-A177-3AD203B41FA5}">
                      <a16:colId xmlns:a16="http://schemas.microsoft.com/office/drawing/2014/main" val="2079364239"/>
                    </a:ext>
                  </a:extLst>
                </a:gridCol>
                <a:gridCol w="5914417">
                  <a:extLst>
                    <a:ext uri="{9D8B030D-6E8A-4147-A177-3AD203B41FA5}">
                      <a16:colId xmlns:a16="http://schemas.microsoft.com/office/drawing/2014/main" val="40324108"/>
                    </a:ext>
                  </a:extLst>
                </a:gridCol>
              </a:tblGrid>
              <a:tr h="717608">
                <a:tc gridSpan="2">
                  <a:txBody>
                    <a:bodyPr/>
                    <a:lstStyle/>
                    <a:p>
                      <a:r>
                        <a:rPr lang="en-US" sz="2800" dirty="0">
                          <a:solidFill>
                            <a:schemeClr val="tx1"/>
                          </a:solidFill>
                        </a:rPr>
                        <a:t>ADDITIONAL COURSE INFORMATION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2622038"/>
                  </a:ext>
                </a:extLst>
              </a:tr>
              <a:tr h="717608">
                <a:tc>
                  <a:txBody>
                    <a:bodyPr/>
                    <a:lstStyle/>
                    <a:p>
                      <a:r>
                        <a:rPr lang="en-US" dirty="0">
                          <a:solidFill>
                            <a:schemeClr val="tx1"/>
                          </a:solidFill>
                        </a:rPr>
                        <a:t>Meeting days and times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rgbClr val="FF0000"/>
                          </a:solidFill>
                        </a:rPr>
                        <a:t>&lt;Insert meeting days and times or TBD&gt;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2131614"/>
                  </a:ext>
                </a:extLst>
              </a:tr>
              <a:tr h="717608">
                <a:tc>
                  <a:txBody>
                    <a:bodyPr/>
                    <a:lstStyle/>
                    <a:p>
                      <a:r>
                        <a:rPr lang="en-US" dirty="0">
                          <a:solidFill>
                            <a:schemeClr val="tx1"/>
                          </a:solidFill>
                        </a:rPr>
                        <a:t>Room location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rgbClr val="FF0000"/>
                          </a:solidFill>
                        </a:rPr>
                        <a:t>&lt;Insert room location or TBD&gt;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36276485"/>
                  </a:ext>
                </a:extLst>
              </a:tr>
              <a:tr h="717608">
                <a:tc>
                  <a:txBody>
                    <a:bodyPr/>
                    <a:lstStyle/>
                    <a:p>
                      <a:r>
                        <a:rPr lang="en-US" dirty="0">
                          <a:solidFill>
                            <a:schemeClr val="tx1"/>
                          </a:solidFill>
                        </a:rPr>
                        <a:t>Course website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rgbClr val="FF0000"/>
                          </a:solidFill>
                        </a:rPr>
                        <a:t>&lt;Insert course website or N/A&gt;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8478392"/>
                  </a:ext>
                </a:extLst>
              </a:tr>
            </a:tbl>
          </a:graphicData>
        </a:graphic>
      </p:graphicFrame>
      <p:sp>
        <p:nvSpPr>
          <p:cNvPr id="4" name="Rectangle 3">
            <a:extLst>
              <a:ext uri="{FF2B5EF4-FFF2-40B4-BE49-F238E27FC236}">
                <a16:creationId xmlns:a16="http://schemas.microsoft.com/office/drawing/2014/main" id="{494E3F56-BA9E-3443-A579-D990CB4C363B}"/>
              </a:ext>
            </a:extLst>
          </p:cNvPr>
          <p:cNvSpPr/>
          <p:nvPr/>
        </p:nvSpPr>
        <p:spPr>
          <a:xfrm>
            <a:off x="0" y="0"/>
            <a:ext cx="9144000" cy="462013"/>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SCHOOL OF HASS: COURSE ADDITION</a:t>
            </a:r>
          </a:p>
        </p:txBody>
      </p:sp>
    </p:spTree>
    <p:extLst>
      <p:ext uri="{BB962C8B-B14F-4D97-AF65-F5344CB8AC3E}">
        <p14:creationId xmlns:p14="http://schemas.microsoft.com/office/powerpoint/2010/main" val="4149629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FAE89309-1C42-6F4D-B358-B6946836B5BC}"/>
              </a:ext>
            </a:extLst>
          </p:cNvPr>
          <p:cNvGraphicFramePr>
            <a:graphicFrameLocks noGrp="1"/>
          </p:cNvGraphicFramePr>
          <p:nvPr>
            <p:extLst>
              <p:ext uri="{D42A27DB-BD31-4B8C-83A1-F6EECF244321}">
                <p14:modId xmlns:p14="http://schemas.microsoft.com/office/powerpoint/2010/main" val="3510342236"/>
              </p:ext>
            </p:extLst>
          </p:nvPr>
        </p:nvGraphicFramePr>
        <p:xfrm>
          <a:off x="239948" y="725790"/>
          <a:ext cx="8553856" cy="5986296"/>
        </p:xfrm>
        <a:graphic>
          <a:graphicData uri="http://schemas.openxmlformats.org/drawingml/2006/table">
            <a:tbl>
              <a:tblPr firstRow="1" bandRow="1">
                <a:tableStyleId>{5C22544A-7EE6-4342-B048-85BDC9FD1C3A}</a:tableStyleId>
              </a:tblPr>
              <a:tblGrid>
                <a:gridCol w="2639439">
                  <a:extLst>
                    <a:ext uri="{9D8B030D-6E8A-4147-A177-3AD203B41FA5}">
                      <a16:colId xmlns:a16="http://schemas.microsoft.com/office/drawing/2014/main" val="2079364239"/>
                    </a:ext>
                  </a:extLst>
                </a:gridCol>
                <a:gridCol w="5914417">
                  <a:extLst>
                    <a:ext uri="{9D8B030D-6E8A-4147-A177-3AD203B41FA5}">
                      <a16:colId xmlns:a16="http://schemas.microsoft.com/office/drawing/2014/main" val="40324108"/>
                    </a:ext>
                  </a:extLst>
                </a:gridCol>
              </a:tblGrid>
              <a:tr h="665144">
                <a:tc gridSpan="2">
                  <a:txBody>
                    <a:bodyPr/>
                    <a:lstStyle/>
                    <a:p>
                      <a:r>
                        <a:rPr lang="en-US" sz="2800" dirty="0">
                          <a:solidFill>
                            <a:schemeClr val="tx1"/>
                          </a:solidFill>
                        </a:rPr>
                        <a:t>INSTRUCTOR INFORMATION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2622038"/>
                  </a:ext>
                </a:extLst>
              </a:tr>
              <a:tr h="665144">
                <a:tc>
                  <a:txBody>
                    <a:bodyPr/>
                    <a:lstStyle/>
                    <a:p>
                      <a:r>
                        <a:rPr lang="en-US" dirty="0">
                          <a:solidFill>
                            <a:schemeClr val="tx1"/>
                          </a:solidFill>
                        </a:rPr>
                        <a:t>Instructor 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rgbClr val="FF0000"/>
                          </a:solidFill>
                        </a:rPr>
                        <a:t>&lt;Insert instructor name&gt;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2131614"/>
                  </a:ext>
                </a:extLst>
              </a:tr>
              <a:tr h="665144">
                <a:tc>
                  <a:txBody>
                    <a:bodyPr/>
                    <a:lstStyle/>
                    <a:p>
                      <a:r>
                        <a:rPr lang="en-US" dirty="0">
                          <a:solidFill>
                            <a:schemeClr val="tx1"/>
                          </a:solidFill>
                        </a:rPr>
                        <a:t>Office location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rgbClr val="FF0000"/>
                          </a:solidFill>
                        </a:rPr>
                        <a:t>&lt;Insert instructor office location&gt;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36276485"/>
                  </a:ext>
                </a:extLst>
              </a:tr>
              <a:tr h="665144">
                <a:tc>
                  <a:txBody>
                    <a:bodyPr/>
                    <a:lstStyle/>
                    <a:p>
                      <a:r>
                        <a:rPr lang="en-US" dirty="0">
                          <a:solidFill>
                            <a:schemeClr val="tx1"/>
                          </a:solidFill>
                        </a:rPr>
                        <a:t>Office telephone number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rgbClr val="FF0000"/>
                          </a:solidFill>
                        </a:rPr>
                        <a:t>&lt;Insert instructor office telephone number&gt;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9714288"/>
                  </a:ext>
                </a:extLst>
              </a:tr>
              <a:tr h="665144">
                <a:tc>
                  <a:txBody>
                    <a:bodyPr/>
                    <a:lstStyle/>
                    <a:p>
                      <a:r>
                        <a:rPr lang="en-US" dirty="0">
                          <a:solidFill>
                            <a:schemeClr val="tx1"/>
                          </a:solidFill>
                        </a:rPr>
                        <a:t>Email 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rgbClr val="FF0000"/>
                          </a:solidFill>
                        </a:rPr>
                        <a:t>&lt;Insert instructor email address&gt;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8478392"/>
                  </a:ext>
                </a:extLst>
              </a:tr>
              <a:tr h="665144">
                <a:tc>
                  <a:txBody>
                    <a:bodyPr/>
                    <a:lstStyle/>
                    <a:p>
                      <a:r>
                        <a:rPr lang="en-US" dirty="0">
                          <a:solidFill>
                            <a:schemeClr val="tx1"/>
                          </a:solidFill>
                        </a:rPr>
                        <a:t>Office hours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rgbClr val="FF0000"/>
                          </a:solidFill>
                        </a:rPr>
                        <a:t>&lt;Insert office hours or TBD&gt;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95594152"/>
                  </a:ext>
                </a:extLst>
              </a:tr>
              <a:tr h="665144">
                <a:tc>
                  <a:txBody>
                    <a:bodyPr/>
                    <a:lstStyle/>
                    <a:p>
                      <a:r>
                        <a:rPr lang="en-US" dirty="0">
                          <a:solidFill>
                            <a:schemeClr val="tx1"/>
                          </a:solidFill>
                        </a:rPr>
                        <a:t>TA 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rPr>
                        <a:t>&lt;Insert TA name or TBD&gt;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3505956"/>
                  </a:ext>
                </a:extLst>
              </a:tr>
              <a:tr h="665144">
                <a:tc>
                  <a:txBody>
                    <a:bodyPr/>
                    <a:lstStyle/>
                    <a:p>
                      <a:r>
                        <a:rPr lang="en-US" dirty="0">
                          <a:solidFill>
                            <a:schemeClr val="tx1"/>
                          </a:solidFill>
                        </a:rPr>
                        <a:t>TA office hours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rPr>
                        <a:t>&lt;Insert TA office location or TBD&gt;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7130263"/>
                  </a:ext>
                </a:extLst>
              </a:tr>
              <a:tr h="665144">
                <a:tc>
                  <a:txBody>
                    <a:bodyPr/>
                    <a:lstStyle/>
                    <a:p>
                      <a:r>
                        <a:rPr lang="en-US" dirty="0">
                          <a:solidFill>
                            <a:schemeClr val="tx1"/>
                          </a:solidFill>
                        </a:rPr>
                        <a:t>TA office location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rPr>
                        <a:t>&lt;Insert TA office hours or TBD&gt;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1688516"/>
                  </a:ext>
                </a:extLst>
              </a:tr>
            </a:tbl>
          </a:graphicData>
        </a:graphic>
      </p:graphicFrame>
      <p:sp>
        <p:nvSpPr>
          <p:cNvPr id="4" name="Rectangle 3">
            <a:extLst>
              <a:ext uri="{FF2B5EF4-FFF2-40B4-BE49-F238E27FC236}">
                <a16:creationId xmlns:a16="http://schemas.microsoft.com/office/drawing/2014/main" id="{67940E2C-340E-FC4C-8CA1-5C27F503F5FA}"/>
              </a:ext>
            </a:extLst>
          </p:cNvPr>
          <p:cNvSpPr/>
          <p:nvPr/>
        </p:nvSpPr>
        <p:spPr>
          <a:xfrm>
            <a:off x="0" y="0"/>
            <a:ext cx="9144000" cy="462013"/>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SCHOOL OF HASS: COURSE ADDITION</a:t>
            </a:r>
          </a:p>
        </p:txBody>
      </p:sp>
    </p:spTree>
    <p:extLst>
      <p:ext uri="{BB962C8B-B14F-4D97-AF65-F5344CB8AC3E}">
        <p14:creationId xmlns:p14="http://schemas.microsoft.com/office/powerpoint/2010/main" val="2912278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FAE89309-1C42-6F4D-B358-B6946836B5BC}"/>
              </a:ext>
            </a:extLst>
          </p:cNvPr>
          <p:cNvGraphicFramePr>
            <a:graphicFrameLocks noGrp="1"/>
          </p:cNvGraphicFramePr>
          <p:nvPr>
            <p:extLst>
              <p:ext uri="{D42A27DB-BD31-4B8C-83A1-F6EECF244321}">
                <p14:modId xmlns:p14="http://schemas.microsoft.com/office/powerpoint/2010/main" val="3677016494"/>
              </p:ext>
            </p:extLst>
          </p:nvPr>
        </p:nvGraphicFramePr>
        <p:xfrm>
          <a:off x="239948" y="725790"/>
          <a:ext cx="8553856" cy="4471960"/>
        </p:xfrm>
        <a:graphic>
          <a:graphicData uri="http://schemas.openxmlformats.org/drawingml/2006/table">
            <a:tbl>
              <a:tblPr firstRow="1" bandRow="1">
                <a:tableStyleId>{5C22544A-7EE6-4342-B048-85BDC9FD1C3A}</a:tableStyleId>
              </a:tblPr>
              <a:tblGrid>
                <a:gridCol w="878733">
                  <a:extLst>
                    <a:ext uri="{9D8B030D-6E8A-4147-A177-3AD203B41FA5}">
                      <a16:colId xmlns:a16="http://schemas.microsoft.com/office/drawing/2014/main" val="2079364239"/>
                    </a:ext>
                  </a:extLst>
                </a:gridCol>
                <a:gridCol w="7675123">
                  <a:extLst>
                    <a:ext uri="{9D8B030D-6E8A-4147-A177-3AD203B41FA5}">
                      <a16:colId xmlns:a16="http://schemas.microsoft.com/office/drawing/2014/main" val="40324108"/>
                    </a:ext>
                  </a:extLst>
                </a:gridCol>
              </a:tblGrid>
              <a:tr h="717608">
                <a:tc gridSpan="2">
                  <a:txBody>
                    <a:bodyPr/>
                    <a:lstStyle/>
                    <a:p>
                      <a:r>
                        <a:rPr lang="en-US" sz="2800" dirty="0">
                          <a:solidFill>
                            <a:schemeClr val="tx1"/>
                          </a:solidFill>
                        </a:rPr>
                        <a:t>STUDENT LEARNING OUTCOMES</a:t>
                      </a:r>
                    </a:p>
                    <a:p>
                      <a:r>
                        <a:rPr lang="en-US" sz="2400" dirty="0">
                          <a:solidFill>
                            <a:schemeClr val="tx1"/>
                          </a:solidFill>
                        </a:rPr>
                        <a:t>Students who successfully complete this course will be able to:</a:t>
                      </a:r>
                      <a:endParaRPr lang="en-US" sz="28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2622038"/>
                  </a:ext>
                </a:extLst>
              </a:tr>
              <a:tr h="717608">
                <a:tc>
                  <a:txBody>
                    <a:bodyPr/>
                    <a:lstStyle/>
                    <a:p>
                      <a:r>
                        <a:rPr lang="en-US" dirty="0">
                          <a:solidFill>
                            <a:schemeClr val="tx1"/>
                          </a:solidFill>
                        </a:rPr>
                        <a:t>LO 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rgbClr val="FF0000"/>
                          </a:solidFill>
                        </a:rPr>
                        <a:t>&lt;Insert learning outcome&gt;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72131614"/>
                  </a:ext>
                </a:extLst>
              </a:tr>
              <a:tr h="717608">
                <a:tc>
                  <a:txBody>
                    <a:bodyPr/>
                    <a:lstStyle/>
                    <a:p>
                      <a:r>
                        <a:rPr lang="en-US" dirty="0">
                          <a:solidFill>
                            <a:schemeClr val="tx1"/>
                          </a:solidFill>
                        </a:rPr>
                        <a:t>LO 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rgbClr val="FF0000"/>
                          </a:solidFill>
                        </a:rPr>
                        <a:t>&lt;Insert learning outcome&gt;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36276485"/>
                  </a:ext>
                </a:extLst>
              </a:tr>
              <a:tr h="717608">
                <a:tc>
                  <a:txBody>
                    <a:bodyPr/>
                    <a:lstStyle/>
                    <a:p>
                      <a:r>
                        <a:rPr lang="en-US" dirty="0">
                          <a:solidFill>
                            <a:schemeClr val="tx1"/>
                          </a:solidFill>
                        </a:rPr>
                        <a:t>LO 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rgbClr val="FF0000"/>
                          </a:solidFill>
                        </a:rPr>
                        <a:t>&lt;Insert learning outcome&gt;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9714288"/>
                  </a:ext>
                </a:extLst>
              </a:tr>
              <a:tr h="717608">
                <a:tc>
                  <a:txBody>
                    <a:bodyPr/>
                    <a:lstStyle/>
                    <a:p>
                      <a:r>
                        <a:rPr lang="en-US" dirty="0">
                          <a:solidFill>
                            <a:schemeClr val="tx1"/>
                          </a:solidFill>
                        </a:rPr>
                        <a:t>LO 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rgbClr val="FF0000"/>
                          </a:solidFill>
                        </a:rPr>
                        <a:t>&lt;Insert learning outcome&gt;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8478392"/>
                  </a:ext>
                </a:extLst>
              </a:tr>
              <a:tr h="717608">
                <a:tc>
                  <a:txBody>
                    <a:bodyPr/>
                    <a:lstStyle/>
                    <a:p>
                      <a:r>
                        <a:rPr lang="en-US" dirty="0">
                          <a:solidFill>
                            <a:schemeClr val="tx1"/>
                          </a:solidFill>
                        </a:rPr>
                        <a:t>LO 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rgbClr val="FF0000"/>
                          </a:solidFill>
                        </a:rPr>
                        <a:t>&lt;Insert learning outcome&gt;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95594152"/>
                  </a:ext>
                </a:extLst>
              </a:tr>
            </a:tbl>
          </a:graphicData>
        </a:graphic>
      </p:graphicFrame>
      <p:sp>
        <p:nvSpPr>
          <p:cNvPr id="4" name="Rectangle 3">
            <a:extLst>
              <a:ext uri="{FF2B5EF4-FFF2-40B4-BE49-F238E27FC236}">
                <a16:creationId xmlns:a16="http://schemas.microsoft.com/office/drawing/2014/main" id="{5C1B5804-E5DC-0E44-9413-417662875045}"/>
              </a:ext>
            </a:extLst>
          </p:cNvPr>
          <p:cNvSpPr/>
          <p:nvPr/>
        </p:nvSpPr>
        <p:spPr>
          <a:xfrm>
            <a:off x="0" y="0"/>
            <a:ext cx="9144000" cy="462013"/>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SCHOOL OF HASS: COURSE ADDITION</a:t>
            </a:r>
          </a:p>
        </p:txBody>
      </p:sp>
    </p:spTree>
    <p:extLst>
      <p:ext uri="{BB962C8B-B14F-4D97-AF65-F5344CB8AC3E}">
        <p14:creationId xmlns:p14="http://schemas.microsoft.com/office/powerpoint/2010/main" val="2754902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3">
            <a:extLst>
              <a:ext uri="{FF2B5EF4-FFF2-40B4-BE49-F238E27FC236}">
                <a16:creationId xmlns:a16="http://schemas.microsoft.com/office/drawing/2014/main" id="{2402D92E-51D3-5344-9FAE-91C1C1EE6177}"/>
              </a:ext>
            </a:extLst>
          </p:cNvPr>
          <p:cNvGraphicFramePr>
            <a:graphicFrameLocks noGrp="1"/>
          </p:cNvGraphicFramePr>
          <p:nvPr>
            <p:extLst>
              <p:ext uri="{D42A27DB-BD31-4B8C-83A1-F6EECF244321}">
                <p14:modId xmlns:p14="http://schemas.microsoft.com/office/powerpoint/2010/main" val="346195259"/>
              </p:ext>
            </p:extLst>
          </p:nvPr>
        </p:nvGraphicFramePr>
        <p:xfrm>
          <a:off x="239948" y="725790"/>
          <a:ext cx="8553855" cy="6005749"/>
        </p:xfrm>
        <a:graphic>
          <a:graphicData uri="http://schemas.openxmlformats.org/drawingml/2006/table">
            <a:tbl>
              <a:tblPr firstRow="1" bandRow="1">
                <a:tableStyleId>{5C22544A-7EE6-4342-B048-85BDC9FD1C3A}</a:tableStyleId>
              </a:tblPr>
              <a:tblGrid>
                <a:gridCol w="4507150">
                  <a:extLst>
                    <a:ext uri="{9D8B030D-6E8A-4147-A177-3AD203B41FA5}">
                      <a16:colId xmlns:a16="http://schemas.microsoft.com/office/drawing/2014/main" val="2079364239"/>
                    </a:ext>
                  </a:extLst>
                </a:gridCol>
                <a:gridCol w="2256817">
                  <a:extLst>
                    <a:ext uri="{9D8B030D-6E8A-4147-A177-3AD203B41FA5}">
                      <a16:colId xmlns:a16="http://schemas.microsoft.com/office/drawing/2014/main" val="3896694703"/>
                    </a:ext>
                  </a:extLst>
                </a:gridCol>
                <a:gridCol w="1789888">
                  <a:extLst>
                    <a:ext uri="{9D8B030D-6E8A-4147-A177-3AD203B41FA5}">
                      <a16:colId xmlns:a16="http://schemas.microsoft.com/office/drawing/2014/main" val="40324108"/>
                    </a:ext>
                  </a:extLst>
                </a:gridCol>
              </a:tblGrid>
              <a:tr h="640631">
                <a:tc gridSpan="3">
                  <a:txBody>
                    <a:bodyPr/>
                    <a:lstStyle/>
                    <a:p>
                      <a:r>
                        <a:rPr lang="en-US" sz="2800" dirty="0">
                          <a:solidFill>
                            <a:schemeClr val="tx1"/>
                          </a:solidFill>
                        </a:rPr>
                        <a:t>ASSESSMENTS AND GRADING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12622038"/>
                  </a:ext>
                </a:extLst>
              </a:tr>
              <a:tr h="640631">
                <a:tc>
                  <a:txBody>
                    <a:bodyPr/>
                    <a:lstStyle/>
                    <a:p>
                      <a:r>
                        <a:rPr lang="en-US" b="1" dirty="0">
                          <a:solidFill>
                            <a:schemeClr val="tx1"/>
                          </a:solidFill>
                        </a:rPr>
                        <a:t>ASSESSMENT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b="1" dirty="0">
                          <a:solidFill>
                            <a:schemeClr val="tx1"/>
                          </a:solidFill>
                        </a:rPr>
                        <a:t>LEARNING OUTCOME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b="1" dirty="0">
                          <a:solidFill>
                            <a:schemeClr val="tx1"/>
                          </a:solidFill>
                        </a:rPr>
                        <a:t>% FINAL GRADE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372131614"/>
                  </a:ext>
                </a:extLst>
              </a:tr>
              <a:tr h="880701">
                <a:tc>
                  <a:txBody>
                    <a:bodyPr/>
                    <a:lstStyle/>
                    <a:p>
                      <a:r>
                        <a:rPr lang="en-US" dirty="0">
                          <a:solidFill>
                            <a:srgbClr val="FF0000"/>
                          </a:solidFill>
                        </a:rPr>
                        <a:t>&lt;A very brief description of assessment (e.g., Exam #1, Final paper, Participation)&gt;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rgbClr val="FF0000"/>
                          </a:solidFill>
                        </a:rPr>
                        <a:t>&lt;Corresponding LO # (from previous slide)&gt;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dirty="0">
                          <a:solidFill>
                            <a:srgbClr val="FF0000"/>
                          </a:solidFill>
                        </a:rPr>
                        <a:t>&lt;% final grade for assessment&gt;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36276485"/>
                  </a:ext>
                </a:extLst>
              </a:tr>
              <a:tr h="640631">
                <a:tc>
                  <a:txBody>
                    <a:bodyPr/>
                    <a:lstStyle/>
                    <a:p>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9714288"/>
                  </a:ext>
                </a:extLst>
              </a:tr>
              <a:tr h="640631">
                <a:tc>
                  <a:txBody>
                    <a:bodyPr/>
                    <a:lstStyle/>
                    <a:p>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8478392"/>
                  </a:ext>
                </a:extLst>
              </a:tr>
              <a:tr h="640631">
                <a:tc>
                  <a:txBody>
                    <a:bodyPr/>
                    <a:lstStyle/>
                    <a:p>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95594152"/>
                  </a:ext>
                </a:extLst>
              </a:tr>
              <a:tr h="640631">
                <a:tc>
                  <a:txBody>
                    <a:bodyPr/>
                    <a:lstStyle/>
                    <a:p>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3505956"/>
                  </a:ext>
                </a:extLst>
              </a:tr>
              <a:tr h="640631">
                <a:tc>
                  <a:txBody>
                    <a:bodyPr/>
                    <a:lstStyle/>
                    <a:p>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7130263"/>
                  </a:ext>
                </a:extLst>
              </a:tr>
              <a:tr h="640631">
                <a:tc>
                  <a:txBody>
                    <a:bodyPr/>
                    <a:lstStyle/>
                    <a:p>
                      <a:endParaRPr lang="en-US"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71688516"/>
                  </a:ext>
                </a:extLst>
              </a:tr>
            </a:tbl>
          </a:graphicData>
        </a:graphic>
      </p:graphicFrame>
      <p:sp>
        <p:nvSpPr>
          <p:cNvPr id="3" name="Rectangle 2">
            <a:extLst>
              <a:ext uri="{FF2B5EF4-FFF2-40B4-BE49-F238E27FC236}">
                <a16:creationId xmlns:a16="http://schemas.microsoft.com/office/drawing/2014/main" id="{CA013145-35BD-FD48-81E6-1FB9ECDB3141}"/>
              </a:ext>
            </a:extLst>
          </p:cNvPr>
          <p:cNvSpPr/>
          <p:nvPr/>
        </p:nvSpPr>
        <p:spPr>
          <a:xfrm>
            <a:off x="0" y="0"/>
            <a:ext cx="9144000" cy="462013"/>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SCHOOL OF HASS: COURSE ADDITION</a:t>
            </a:r>
          </a:p>
        </p:txBody>
      </p:sp>
    </p:spTree>
    <p:extLst>
      <p:ext uri="{BB962C8B-B14F-4D97-AF65-F5344CB8AC3E}">
        <p14:creationId xmlns:p14="http://schemas.microsoft.com/office/powerpoint/2010/main" val="3793816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391703-109D-224F-916A-B853B056836F}"/>
              </a:ext>
            </a:extLst>
          </p:cNvPr>
          <p:cNvSpPr>
            <a:spLocks noGrp="1"/>
          </p:cNvSpPr>
          <p:nvPr>
            <p:ph type="body" sz="quarter" idx="13"/>
          </p:nvPr>
        </p:nvSpPr>
        <p:spPr/>
        <p:txBody>
          <a:bodyPr/>
          <a:lstStyle/>
          <a:p>
            <a:r>
              <a:rPr lang="en-US" b="1" dirty="0"/>
              <a:t>Course textbooks and other materials</a:t>
            </a:r>
            <a:endParaRPr lang="en-US" dirty="0"/>
          </a:p>
          <a:p>
            <a:r>
              <a:rPr lang="en-US" sz="2400" dirty="0">
                <a:solidFill>
                  <a:srgbClr val="FF0000"/>
                </a:solidFill>
              </a:rPr>
              <a:t>&lt;Insert information about course textbook and/or other materials.&gt;</a:t>
            </a:r>
            <a:endParaRPr lang="en-US" sz="2400" dirty="0"/>
          </a:p>
        </p:txBody>
      </p:sp>
      <p:sp>
        <p:nvSpPr>
          <p:cNvPr id="3" name="Rectangle 2">
            <a:extLst>
              <a:ext uri="{FF2B5EF4-FFF2-40B4-BE49-F238E27FC236}">
                <a16:creationId xmlns:a16="http://schemas.microsoft.com/office/drawing/2014/main" id="{B5D2844B-C617-1341-819D-74E3D2141240}"/>
              </a:ext>
            </a:extLst>
          </p:cNvPr>
          <p:cNvSpPr/>
          <p:nvPr/>
        </p:nvSpPr>
        <p:spPr>
          <a:xfrm>
            <a:off x="0" y="0"/>
            <a:ext cx="9144000" cy="462013"/>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SCHOOL OF HASS: COURSE ADDITION</a:t>
            </a:r>
          </a:p>
        </p:txBody>
      </p:sp>
    </p:spTree>
    <p:extLst>
      <p:ext uri="{BB962C8B-B14F-4D97-AF65-F5344CB8AC3E}">
        <p14:creationId xmlns:p14="http://schemas.microsoft.com/office/powerpoint/2010/main" val="2024406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9391703-109D-224F-916A-B853B056836F}"/>
              </a:ext>
            </a:extLst>
          </p:cNvPr>
          <p:cNvSpPr>
            <a:spLocks noGrp="1"/>
          </p:cNvSpPr>
          <p:nvPr>
            <p:ph type="body" sz="quarter" idx="13"/>
          </p:nvPr>
        </p:nvSpPr>
        <p:spPr/>
        <p:txBody>
          <a:bodyPr/>
          <a:lstStyle/>
          <a:p>
            <a:r>
              <a:rPr lang="en-US" b="1" dirty="0"/>
              <a:t>Course calendar</a:t>
            </a:r>
            <a:endParaRPr lang="en-US" dirty="0"/>
          </a:p>
          <a:p>
            <a:r>
              <a:rPr lang="en-US" sz="2400" dirty="0">
                <a:solidFill>
                  <a:srgbClr val="FF0000"/>
                </a:solidFill>
              </a:rPr>
              <a:t>&lt;The course calendar is a week-by-week list of topics to be covered, as well as due dates for major assignments, special events, and exam dates. If the instructor would like a certain flexibility to the schedule the following text, or something similar, could be inserted at the top of the schedule: “This is a tentative schedule and subject to change depending upon the progress of the class”.&gt;</a:t>
            </a:r>
          </a:p>
        </p:txBody>
      </p:sp>
      <p:sp>
        <p:nvSpPr>
          <p:cNvPr id="3" name="Rectangle 2">
            <a:extLst>
              <a:ext uri="{FF2B5EF4-FFF2-40B4-BE49-F238E27FC236}">
                <a16:creationId xmlns:a16="http://schemas.microsoft.com/office/drawing/2014/main" id="{648D7283-1432-6444-9EFF-AF42884361F3}"/>
              </a:ext>
            </a:extLst>
          </p:cNvPr>
          <p:cNvSpPr/>
          <p:nvPr/>
        </p:nvSpPr>
        <p:spPr>
          <a:xfrm>
            <a:off x="0" y="0"/>
            <a:ext cx="9144000" cy="462013"/>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SCHOOL OF HASS: COURSE ADDITION</a:t>
            </a:r>
          </a:p>
        </p:txBody>
      </p:sp>
    </p:spTree>
    <p:extLst>
      <p:ext uri="{BB962C8B-B14F-4D97-AF65-F5344CB8AC3E}">
        <p14:creationId xmlns:p14="http://schemas.microsoft.com/office/powerpoint/2010/main" val="3569418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249</TotalTime>
  <Words>1127</Words>
  <Application>Microsoft Macintosh PowerPoint</Application>
  <PresentationFormat>On-screen Show (4:3)</PresentationFormat>
  <Paragraphs>114</Paragraphs>
  <Slides>12</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Fajen, Brett</dc:creator>
  <cp:lastModifiedBy>Fajen, Brett</cp:lastModifiedBy>
  <cp:revision>47</cp:revision>
  <dcterms:created xsi:type="dcterms:W3CDTF">2021-06-14T14:27:31Z</dcterms:created>
  <dcterms:modified xsi:type="dcterms:W3CDTF">2021-10-31T17:28:41Z</dcterms:modified>
</cp:coreProperties>
</file>